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image4.jpeg" ContentType="image/jpeg"/>
  <Override PartName="/ppt/media/image5.jpe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6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3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3429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3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6858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3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0287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3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3716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3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17145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3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0574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3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24003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3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27432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3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Calibri Light"/>
          <a:ea typeface="Calibri Light"/>
          <a:cs typeface="Calibri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D4E0"/>
          </a:solidFill>
        </a:fill>
      </a:tcStyle>
    </a:wholeTbl>
    <a:band2H>
      <a:tcTxStyle b="def" i="def"/>
      <a:tcStyle>
        <a:tcBdr/>
        <a:fill>
          <a:solidFill>
            <a:srgbClr val="EEEB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 Light"/>
          <a:ea typeface="Calibri Light"/>
          <a:cs typeface="Calibri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7D2CA"/>
          </a:solidFill>
        </a:fill>
      </a:tcStyle>
    </a:wholeTbl>
    <a:band2H>
      <a:tcTxStyle b="def" i="def"/>
      <a:tcStyle>
        <a:tcBdr/>
        <a:fill>
          <a:solidFill>
            <a:srgbClr val="FBEA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 Light"/>
          <a:ea typeface="Calibri Light"/>
          <a:cs typeface="Calibri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 Light"/>
          <a:ea typeface="Calibri Light"/>
          <a:cs typeface="Calibri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 Light"/>
          <a:ea typeface="Calibri Light"/>
          <a:cs typeface="Calibri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 Light"/>
          <a:ea typeface="Calibri Light"/>
          <a:cs typeface="Calibri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" name="Shape 6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85800" latinLnBrk="0">
      <a:defRPr sz="900">
        <a:latin typeface="+mn-lt"/>
        <a:ea typeface="+mn-ea"/>
        <a:cs typeface="+mn-cs"/>
        <a:sym typeface="Calibri"/>
      </a:defRPr>
    </a:lvl1pPr>
    <a:lvl2pPr indent="228600" defTabSz="685800" latinLnBrk="0">
      <a:defRPr sz="900">
        <a:latin typeface="+mn-lt"/>
        <a:ea typeface="+mn-ea"/>
        <a:cs typeface="+mn-cs"/>
        <a:sym typeface="Calibri"/>
      </a:defRPr>
    </a:lvl2pPr>
    <a:lvl3pPr indent="457200" defTabSz="685800" latinLnBrk="0">
      <a:defRPr sz="900">
        <a:latin typeface="+mn-lt"/>
        <a:ea typeface="+mn-ea"/>
        <a:cs typeface="+mn-cs"/>
        <a:sym typeface="Calibri"/>
      </a:defRPr>
    </a:lvl3pPr>
    <a:lvl4pPr indent="685800" defTabSz="685800" latinLnBrk="0">
      <a:defRPr sz="900">
        <a:latin typeface="+mn-lt"/>
        <a:ea typeface="+mn-ea"/>
        <a:cs typeface="+mn-cs"/>
        <a:sym typeface="Calibri"/>
      </a:defRPr>
    </a:lvl4pPr>
    <a:lvl5pPr indent="914400" defTabSz="685800" latinLnBrk="0">
      <a:defRPr sz="900">
        <a:latin typeface="+mn-lt"/>
        <a:ea typeface="+mn-ea"/>
        <a:cs typeface="+mn-cs"/>
        <a:sym typeface="Calibri"/>
      </a:defRPr>
    </a:lvl5pPr>
    <a:lvl6pPr indent="1143000" defTabSz="685800" latinLnBrk="0">
      <a:defRPr sz="900">
        <a:latin typeface="+mn-lt"/>
        <a:ea typeface="+mn-ea"/>
        <a:cs typeface="+mn-cs"/>
        <a:sym typeface="Calibri"/>
      </a:defRPr>
    </a:lvl6pPr>
    <a:lvl7pPr indent="1371600" defTabSz="685800" latinLnBrk="0">
      <a:defRPr sz="900">
        <a:latin typeface="+mn-lt"/>
        <a:ea typeface="+mn-ea"/>
        <a:cs typeface="+mn-cs"/>
        <a:sym typeface="Calibri"/>
      </a:defRPr>
    </a:lvl7pPr>
    <a:lvl8pPr indent="1600200" defTabSz="685800" latinLnBrk="0">
      <a:defRPr sz="900">
        <a:latin typeface="+mn-lt"/>
        <a:ea typeface="+mn-ea"/>
        <a:cs typeface="+mn-cs"/>
        <a:sym typeface="Calibri"/>
      </a:defRPr>
    </a:lvl8pPr>
    <a:lvl9pPr indent="1828800" defTabSz="685800" latinLnBrk="0">
      <a:defRPr sz="9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3" name="Shape 10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6399" indent="-176399">
              <a:lnSpc>
                <a:spcPct val="130000"/>
              </a:lnSpc>
              <a:spcBef>
                <a:spcPts val="300"/>
              </a:spcBef>
              <a:buClr>
                <a:srgbClr val="5B9BD5"/>
              </a:buClr>
              <a:buSzPct val="100000"/>
              <a:buFont typeface="Arial"/>
              <a:buChar char="•"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Mining and steel: </a:t>
            </a:r>
            <a:br/>
            <a:r>
              <a:rPr sz="900"/>
              <a:t>90% of Europe's iron ore production. Unique R&amp;D facilities in metallurgy.</a:t>
            </a:r>
          </a:p>
          <a:p>
            <a:pPr marL="176399" indent="-176399">
              <a:lnSpc>
                <a:spcPct val="130000"/>
              </a:lnSpc>
              <a:spcBef>
                <a:spcPts val="300"/>
              </a:spcBef>
              <a:buClr>
                <a:srgbClr val="5B9BD5"/>
              </a:buClr>
              <a:buSzPct val="100000"/>
              <a:buFont typeface="Arial"/>
              <a:buChar char="•"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Bioeconomy: </a:t>
            </a:r>
            <a:br/>
            <a:r>
              <a:rPr sz="900"/>
              <a:t>Large forest and bio refinery industry. Module Housing factories.</a:t>
            </a:r>
          </a:p>
          <a:p>
            <a:pPr marL="176399" indent="-176399">
              <a:lnSpc>
                <a:spcPct val="130000"/>
              </a:lnSpc>
              <a:spcBef>
                <a:spcPts val="300"/>
              </a:spcBef>
              <a:buClr>
                <a:srgbClr val="5B9BD5"/>
              </a:buClr>
              <a:buSzPct val="100000"/>
              <a:buFont typeface="Arial"/>
              <a:buChar char="•"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Energy: </a:t>
            </a:r>
            <a:br/>
            <a:r>
              <a:rPr sz="900"/>
              <a:t>Major part of Sweden’s hydropower generation – all renewable. Permission granted for 350 new wind turbines.</a:t>
            </a:r>
          </a:p>
          <a:p>
            <a:pPr marL="176399" indent="-176399">
              <a:lnSpc>
                <a:spcPct val="130000"/>
              </a:lnSpc>
              <a:spcBef>
                <a:spcPts val="300"/>
              </a:spcBef>
              <a:buClr>
                <a:srgbClr val="5B9BD5"/>
              </a:buClr>
              <a:buSzPct val="100000"/>
              <a:buFont typeface="Arial"/>
              <a:buChar char="•"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Datacenter: </a:t>
            </a:r>
            <a:br/>
            <a:r>
              <a:rPr sz="900"/>
              <a:t>Investments made by Facebook and Hydro 66. The Node Pole as regional developer for new sites.</a:t>
            </a:r>
          </a:p>
          <a:p>
            <a:pPr marL="176399" indent="-176399">
              <a:lnSpc>
                <a:spcPct val="130000"/>
              </a:lnSpc>
              <a:spcBef>
                <a:spcPts val="300"/>
              </a:spcBef>
              <a:buClr>
                <a:srgbClr val="5B9BD5"/>
              </a:buClr>
              <a:buSzPct val="100000"/>
              <a:buFont typeface="Arial"/>
              <a:buChar char="•"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Cold climate testing: </a:t>
            </a:r>
            <a:br/>
            <a:r>
              <a:rPr sz="900"/>
              <a:t>Long history of car testing in the region. Also cold-climate testing for military, airplanes, trains etc.</a:t>
            </a:r>
          </a:p>
          <a:p>
            <a:pPr marL="176399" indent="-176399">
              <a:lnSpc>
                <a:spcPct val="130000"/>
              </a:lnSpc>
              <a:spcBef>
                <a:spcPts val="300"/>
              </a:spcBef>
              <a:buClr>
                <a:srgbClr val="5B9BD5"/>
              </a:buClr>
              <a:buSzPct val="100000"/>
              <a:buFont typeface="Arial"/>
              <a:buChar char="•"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Space: </a:t>
            </a:r>
            <a:br/>
            <a:r>
              <a:rPr sz="900"/>
              <a:t>Esrange Space Center and Spaceport Sweden as a base for Swedish space research.</a:t>
            </a:r>
          </a:p>
          <a:p>
            <a:pPr marL="176399" indent="-176399">
              <a:lnSpc>
                <a:spcPct val="130000"/>
              </a:lnSpc>
              <a:spcBef>
                <a:spcPts val="300"/>
              </a:spcBef>
              <a:buClr>
                <a:srgbClr val="5B9BD5"/>
              </a:buClr>
              <a:buSzPct val="100000"/>
              <a:buFont typeface="Arial"/>
              <a:buChar char="•"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Urban transformation and expansion: </a:t>
            </a:r>
            <a:br/>
            <a:r>
              <a:rPr sz="900"/>
              <a:t>City-relocations in Kiruna and Gällivare. Growing cities with high demands on new housing. Sustainable cities.</a:t>
            </a:r>
          </a:p>
          <a:p>
            <a:pPr marL="176399" indent="-176399">
              <a:lnSpc>
                <a:spcPct val="130000"/>
              </a:lnSpc>
              <a:spcBef>
                <a:spcPts val="300"/>
              </a:spcBef>
              <a:buClr>
                <a:srgbClr val="5B9BD5"/>
              </a:buClr>
              <a:buSzPct val="100000"/>
              <a:buFont typeface="Arial"/>
              <a:buChar char="•"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Tourism Industry: </a:t>
            </a:r>
            <a:br/>
            <a:r>
              <a:rPr sz="900"/>
              <a:t>Fastest growing in Sweden with large export value. Home of Treehotel and Icehotel.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" name="Shape 14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spcBef>
                <a:spcPts val="300"/>
              </a:spcBef>
              <a:defRPr sz="2800">
                <a:solidFill>
                  <a:srgbClr val="BF9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The Arctic region is more attractive than ever. In Norrbotten we have proven that we have the ability to make the most out of our natural recourses creating sustainable businesses.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176400" indent="-176400">
              <a:lnSpc>
                <a:spcPct val="150000"/>
              </a:lnSpc>
              <a:spcBef>
                <a:spcPts val="300"/>
              </a:spcBef>
              <a:buClr>
                <a:srgbClr val="5B9BD5"/>
              </a:buClr>
              <a:buSzPct val="100000"/>
              <a:buFont typeface="Arial"/>
              <a:buChar char="•"/>
              <a:defRPr sz="1600">
                <a:latin typeface="Open Sans Light"/>
                <a:ea typeface="Open Sans Light"/>
                <a:cs typeface="Open Sans Light"/>
                <a:sym typeface="Open Sans Light"/>
              </a:defRPr>
            </a:pPr>
          </a:p>
          <a:p>
            <a:pPr marL="176400" indent="-176400">
              <a:lnSpc>
                <a:spcPct val="150000"/>
              </a:lnSpc>
              <a:spcBef>
                <a:spcPts val="300"/>
              </a:spcBef>
              <a:buClr>
                <a:srgbClr val="5B9BD5"/>
              </a:buClr>
              <a:buSzPct val="100000"/>
              <a:buFont typeface="Arial"/>
              <a:buChar char="•"/>
              <a:defRPr sz="1600">
                <a:latin typeface="Open Sans Light"/>
                <a:ea typeface="Open Sans Light"/>
                <a:cs typeface="Open Sans Light"/>
                <a:sym typeface="Open Sans Light"/>
              </a:defRPr>
            </a:pPr>
          </a:p>
          <a:p>
            <a:pPr marL="176400" indent="-176400">
              <a:lnSpc>
                <a:spcPct val="150000"/>
              </a:lnSpc>
              <a:spcBef>
                <a:spcPts val="300"/>
              </a:spcBef>
              <a:buClr>
                <a:srgbClr val="5B9BD5"/>
              </a:buClr>
              <a:buSzPct val="100000"/>
              <a:buFont typeface="Arial"/>
              <a:buChar char="•"/>
              <a:defRPr sz="16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Europe’s lowest energy prices and redundant power grid with extreme dependability.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176400" indent="-176400">
              <a:lnSpc>
                <a:spcPct val="150000"/>
              </a:lnSpc>
              <a:spcBef>
                <a:spcPts val="300"/>
              </a:spcBef>
              <a:buClr>
                <a:srgbClr val="5B9BD5"/>
              </a:buClr>
              <a:buSzPct val="100000"/>
              <a:buFont typeface="Arial"/>
              <a:buChar char="•"/>
              <a:defRPr sz="16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100 % renewable energy.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176400" indent="-176400">
              <a:lnSpc>
                <a:spcPct val="150000"/>
              </a:lnSpc>
              <a:spcBef>
                <a:spcPts val="300"/>
              </a:spcBef>
              <a:buClr>
                <a:srgbClr val="5B9BD5"/>
              </a:buClr>
              <a:buSzPct val="100000"/>
              <a:buFont typeface="Arial"/>
              <a:buChar char="•"/>
              <a:defRPr sz="16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Regional industrial eco-system with proven capacity to deliver.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176400" indent="-176400">
              <a:lnSpc>
                <a:spcPct val="150000"/>
              </a:lnSpc>
              <a:spcBef>
                <a:spcPts val="300"/>
              </a:spcBef>
              <a:buClr>
                <a:srgbClr val="5B9BD5"/>
              </a:buClr>
              <a:buSzPct val="100000"/>
              <a:buFont typeface="Arial"/>
              <a:buChar char="•"/>
              <a:defRPr sz="16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Prominent clusters in several business areas with close collaborations.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176400" indent="-176400">
              <a:lnSpc>
                <a:spcPct val="150000"/>
              </a:lnSpc>
              <a:spcBef>
                <a:spcPts val="300"/>
              </a:spcBef>
              <a:buClr>
                <a:srgbClr val="5B9BD5"/>
              </a:buClr>
              <a:buSzPct val="100000"/>
              <a:buFont typeface="Arial"/>
              <a:buChar char="•"/>
              <a:defRPr sz="16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Ready-to-build sites for new developments.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176400" indent="-176400">
              <a:lnSpc>
                <a:spcPct val="150000"/>
              </a:lnSpc>
              <a:spcBef>
                <a:spcPts val="300"/>
              </a:spcBef>
              <a:buClr>
                <a:srgbClr val="5B9BD5"/>
              </a:buClr>
              <a:buSzPct val="100000"/>
              <a:buFont typeface="Arial"/>
              <a:buChar char="•"/>
              <a:defRPr sz="16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Luleå University on Technology: innovation in renewable energy, mining, sustainable </a:t>
            </a:r>
            <a:r>
              <a:t>transportation, ICT, Intelligent Industry processes, smart machines and materials etc. 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176400" indent="-176400">
              <a:lnSpc>
                <a:spcPct val="150000"/>
              </a:lnSpc>
              <a:spcBef>
                <a:spcPts val="300"/>
              </a:spcBef>
              <a:buClr>
                <a:srgbClr val="5B9BD5"/>
              </a:buClr>
              <a:buSzPct val="100000"/>
              <a:buFont typeface="Arial"/>
              <a:buChar char="•"/>
              <a:defRPr sz="16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Research &amp; development collaboration with businesses and academia.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176400" indent="-176400">
              <a:lnSpc>
                <a:spcPct val="150000"/>
              </a:lnSpc>
              <a:spcBef>
                <a:spcPts val="300"/>
              </a:spcBef>
              <a:buClr>
                <a:srgbClr val="5B9BD5"/>
              </a:buClr>
              <a:buSzPct val="100000"/>
              <a:buFont typeface="Arial"/>
              <a:buChar char="•"/>
              <a:defRPr sz="16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Infrastructure: Major ports, 4 airports, primary rail routs, primary road routes.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176400" indent="-176400">
              <a:lnSpc>
                <a:spcPct val="150000"/>
              </a:lnSpc>
              <a:spcBef>
                <a:spcPts val="300"/>
              </a:spcBef>
              <a:buClr>
                <a:srgbClr val="5B9BD5"/>
              </a:buClr>
              <a:buSzPct val="100000"/>
              <a:buFont typeface="Arial"/>
              <a:buChar char="•"/>
              <a:defRPr sz="16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Distinguished competence and talents. 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tar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 under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81254" y="4676931"/>
            <a:ext cx="1463779" cy="246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478230"/>
            <a:ext cx="9144000" cy="22801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ärgad kapitelsida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81254" y="4684274"/>
            <a:ext cx="1463779" cy="24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472404"/>
            <a:ext cx="9144000" cy="22801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hape 3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1_Färgad kapitelsida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81254" y="4684274"/>
            <a:ext cx="1463779" cy="24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472404"/>
            <a:ext cx="9144000" cy="22801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ildtoning kapitelsid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5">
              <a:alpha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9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81254" y="4684274"/>
            <a:ext cx="1463779" cy="24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image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4472404"/>
            <a:ext cx="9144000" cy="22801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hape 5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ild kapitelsid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81254" y="4684274"/>
            <a:ext cx="1463779" cy="24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image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4472404"/>
            <a:ext cx="9144000" cy="22801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hape 6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/>
          <p:cNvPicPr>
            <a:picLocks noChangeAspect="1"/>
          </p:cNvPicPr>
          <p:nvPr/>
        </p:nvPicPr>
        <p:blipFill>
          <a:blip r:embed="rId2">
            <a:extLst/>
          </a:blip>
          <a:srcRect l="640" t="14052" r="640" b="2318"/>
          <a:stretch>
            <a:fillRect/>
          </a:stretch>
        </p:blipFill>
        <p:spPr>
          <a:xfrm>
            <a:off x="-1" y="-2"/>
            <a:ext cx="9144001" cy="514350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/>
          <p:nvPr/>
        </p:nvSpPr>
        <p:spPr>
          <a:xfrm>
            <a:off x="-1" y="1623482"/>
            <a:ext cx="9144001" cy="1896535"/>
          </a:xfrm>
          <a:prstGeom prst="rect">
            <a:avLst/>
          </a:prstGeom>
          <a:solidFill>
            <a:schemeClr val="accent3">
              <a:alpha val="85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81254" y="4684274"/>
            <a:ext cx="1463779" cy="24631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5"/>
          <p:cNvSpPr/>
          <p:nvPr>
            <p:ph type="title"/>
          </p:nvPr>
        </p:nvSpPr>
        <p:spPr>
          <a:xfrm>
            <a:off x="457200" y="69056"/>
            <a:ext cx="8229600" cy="1131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Titeltext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7" name="Shape 7"/>
          <p:cNvSpPr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</p:sldLayoutIdLst>
  <p:transition xmlns:p14="http://schemas.microsoft.com/office/powerpoint/2010/main" spd="med" advClick="1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171450" marR="0" indent="-17145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542925" marR="0" indent="-200025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925830" marR="0" indent="-24003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3056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16485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19914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23343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26772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30201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429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858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287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716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7145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0574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4003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7432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8.png"/><Relationship Id="rId6" Type="http://schemas.openxmlformats.org/officeDocument/2006/relationships/image" Target="../media/image6.png"/><Relationship Id="rId7" Type="http://schemas.openxmlformats.org/officeDocument/2006/relationships/image" Target="../media/image10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investinnorrbotten.se" TargetMode="Externa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1066799" y="2019068"/>
            <a:ext cx="7010401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/>
            <a:r>
              <a:t>Investment opportunities at the heart of Europe’s fastest growing region</a:t>
            </a:r>
          </a:p>
        </p:txBody>
      </p:sp>
      <p:sp>
        <p:nvSpPr>
          <p:cNvPr id="70" name="Shape 70"/>
          <p:cNvSpPr/>
          <p:nvPr/>
        </p:nvSpPr>
        <p:spPr>
          <a:xfrm>
            <a:off x="3014769" y="3045706"/>
            <a:ext cx="3114463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4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INVESTMENTS OF € 20 BILLION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/>
        </p:nvSpPr>
        <p:spPr>
          <a:xfrm>
            <a:off x="4184262" y="1777681"/>
            <a:ext cx="2431413" cy="75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300"/>
              </a:spcBef>
              <a:defRPr sz="9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Energy: </a:t>
            </a:r>
            <a:br/>
            <a:r>
              <a:t>Major part of Sweden’s hydropower generation – all renewable. Permission granted for 350 new wind turbines.</a:t>
            </a:r>
          </a:p>
        </p:txBody>
      </p:sp>
      <p:sp>
        <p:nvSpPr>
          <p:cNvPr id="118" name="Shape 118"/>
          <p:cNvSpPr/>
          <p:nvPr/>
        </p:nvSpPr>
        <p:spPr>
          <a:xfrm>
            <a:off x="647699" y="845647"/>
            <a:ext cx="4796735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/>
            <a:r>
              <a:t>Our investment areas</a:t>
            </a:r>
          </a:p>
        </p:txBody>
      </p:sp>
      <p:sp>
        <p:nvSpPr>
          <p:cNvPr id="119" name="Shape 119"/>
          <p:cNvSpPr/>
          <p:nvPr/>
        </p:nvSpPr>
        <p:spPr>
          <a:xfrm>
            <a:off x="647700" y="1214979"/>
            <a:ext cx="5306213" cy="78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800"/>
              </a:spcBef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Previous and planned investments in the region have a net worth of €20 billion – a trend that are expected to continue in the future. </a:t>
            </a:r>
            <a:endParaRPr sz="1200"/>
          </a:p>
        </p:txBody>
      </p:sp>
      <p:pic>
        <p:nvPicPr>
          <p:cNvPr id="120" name="image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2728608"/>
            <a:ext cx="651119" cy="651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image1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91231" y="1781787"/>
            <a:ext cx="651119" cy="651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image1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93110" y="2728608"/>
            <a:ext cx="651119" cy="651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image1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8344" y="3675426"/>
            <a:ext cx="651119" cy="651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age1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7701" y="1781787"/>
            <a:ext cx="651119" cy="651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age15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491231" y="3675426"/>
            <a:ext cx="651119" cy="651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image17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499545" y="3262412"/>
            <a:ext cx="651119" cy="651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image18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499545" y="2194487"/>
            <a:ext cx="651119" cy="651119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hape 128"/>
          <p:cNvSpPr/>
          <p:nvPr/>
        </p:nvSpPr>
        <p:spPr>
          <a:xfrm>
            <a:off x="1309462" y="1774039"/>
            <a:ext cx="1915001" cy="75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300"/>
              </a:spcBef>
              <a:defRPr sz="9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Mining and steel: </a:t>
            </a:r>
            <a:br/>
            <a:r>
              <a:t>90% of Europe's iron ore production. Unique R&amp;D facilities in metallurgy.</a:t>
            </a:r>
          </a:p>
        </p:txBody>
      </p:sp>
      <p:sp>
        <p:nvSpPr>
          <p:cNvPr id="129" name="Shape 129"/>
          <p:cNvSpPr/>
          <p:nvPr/>
        </p:nvSpPr>
        <p:spPr>
          <a:xfrm>
            <a:off x="1309460" y="2757046"/>
            <a:ext cx="2229150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300"/>
              </a:spcBef>
              <a:defRPr sz="9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Bioeconomy: </a:t>
            </a:r>
            <a:br/>
            <a:r>
              <a:t>Large forest and bio refinery industry. Module Housing factories.</a:t>
            </a:r>
          </a:p>
        </p:txBody>
      </p:sp>
      <p:sp>
        <p:nvSpPr>
          <p:cNvPr id="130" name="Shape 130"/>
          <p:cNvSpPr/>
          <p:nvPr/>
        </p:nvSpPr>
        <p:spPr>
          <a:xfrm>
            <a:off x="1309460" y="3649138"/>
            <a:ext cx="2229150" cy="75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300"/>
              </a:spcBef>
              <a:defRPr sz="9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Datacenter: </a:t>
            </a:r>
            <a:br/>
            <a:r>
              <a:t>Investments made by Facebook and Hydro 66. The Node Pole as regional developer for new sites.</a:t>
            </a:r>
          </a:p>
        </p:txBody>
      </p:sp>
      <p:sp>
        <p:nvSpPr>
          <p:cNvPr id="131" name="Shape 131"/>
          <p:cNvSpPr/>
          <p:nvPr/>
        </p:nvSpPr>
        <p:spPr>
          <a:xfrm>
            <a:off x="4184262" y="2681340"/>
            <a:ext cx="2431413" cy="75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300"/>
              </a:spcBef>
              <a:defRPr sz="9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Cold climate testing: </a:t>
            </a:r>
            <a:br/>
            <a:r>
              <a:t>Long history of car testing in the region. Also cold-climate testing for military, airplanes, trains etc.</a:t>
            </a:r>
          </a:p>
        </p:txBody>
      </p:sp>
      <p:sp>
        <p:nvSpPr>
          <p:cNvPr id="132" name="Shape 132"/>
          <p:cNvSpPr/>
          <p:nvPr/>
        </p:nvSpPr>
        <p:spPr>
          <a:xfrm>
            <a:off x="4184262" y="3649138"/>
            <a:ext cx="2266408" cy="75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300"/>
              </a:spcBef>
              <a:defRPr sz="9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Space: </a:t>
            </a:r>
            <a:br/>
            <a:r>
              <a:t>Esrange Space Center and Spaceport Sweden as a base for Swedish space research.</a:t>
            </a:r>
          </a:p>
        </p:txBody>
      </p:sp>
      <p:sp>
        <p:nvSpPr>
          <p:cNvPr id="133" name="Shape 133"/>
          <p:cNvSpPr/>
          <p:nvPr/>
        </p:nvSpPr>
        <p:spPr>
          <a:xfrm>
            <a:off x="7161307" y="2058381"/>
            <a:ext cx="1666435" cy="1082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300"/>
              </a:spcBef>
              <a:defRPr sz="9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Urban transformation </a:t>
            </a:r>
            <a:br/>
            <a:r>
              <a:t>and expansion: </a:t>
            </a:r>
            <a:br/>
            <a:r>
              <a:t>City-relocations in Kiruna and Gällivare. Growing cities with high demands on new housing. Sustainable cities.</a:t>
            </a:r>
          </a:p>
        </p:txBody>
      </p:sp>
      <p:sp>
        <p:nvSpPr>
          <p:cNvPr id="134" name="Shape 134"/>
          <p:cNvSpPr/>
          <p:nvPr/>
        </p:nvSpPr>
        <p:spPr>
          <a:xfrm>
            <a:off x="7161306" y="3262412"/>
            <a:ext cx="1769652" cy="75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300"/>
              </a:spcBef>
              <a:defRPr sz="9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Tourism Industry: </a:t>
            </a:r>
            <a:br/>
            <a:r>
              <a:t>Fastest growing in Sweden with large export value. Home of Treehotel and Icehotel.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age19.jpeg"/>
          <p:cNvPicPr>
            <a:picLocks noChangeAspect="1"/>
          </p:cNvPicPr>
          <p:nvPr/>
        </p:nvPicPr>
        <p:blipFill>
          <a:blip r:embed="rId3">
            <a:extLst/>
          </a:blip>
          <a:srcRect l="14427" t="1" r="19234" b="545"/>
          <a:stretch>
            <a:fillRect/>
          </a:stretch>
        </p:blipFill>
        <p:spPr>
          <a:xfrm>
            <a:off x="5768283" y="1095374"/>
            <a:ext cx="2948782" cy="2947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37" name="Shape 137"/>
          <p:cNvSpPr/>
          <p:nvPr/>
        </p:nvSpPr>
        <p:spPr>
          <a:xfrm>
            <a:off x="647699" y="845647"/>
            <a:ext cx="4796735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/>
            <a:r>
              <a:t>Our advantages</a:t>
            </a:r>
          </a:p>
        </p:txBody>
      </p:sp>
      <p:sp>
        <p:nvSpPr>
          <p:cNvPr id="138" name="Shape 138"/>
          <p:cNvSpPr/>
          <p:nvPr/>
        </p:nvSpPr>
        <p:spPr>
          <a:xfrm>
            <a:off x="647700" y="1214979"/>
            <a:ext cx="6040493" cy="2618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15999" indent="-21375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Europe’s lowest energy prices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215999" indent="-21375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100 % renewable energy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215999" indent="-21375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Regional industrial eco-system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215999" indent="-21375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Prominent clusters in several business areas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215999" indent="-21375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Ready-to-build sites for new developments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215999" indent="-21375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Luleå University of Technology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215999" indent="-21375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Research &amp; Development 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215999" indent="-21375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Infrastructure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215999" indent="-21375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Distinguished competence and talents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584199" y="528147"/>
            <a:ext cx="4796735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/>
            <a:r>
              <a:t>Our advantages</a:t>
            </a:r>
          </a:p>
        </p:txBody>
      </p:sp>
      <p:sp>
        <p:nvSpPr>
          <p:cNvPr id="143" name="Shape 143"/>
          <p:cNvSpPr/>
          <p:nvPr/>
        </p:nvSpPr>
        <p:spPr>
          <a:xfrm>
            <a:off x="584200" y="897478"/>
            <a:ext cx="7393802" cy="329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800"/>
              </a:spcBef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The Arctic region is more attractive than ever. In Norrbotten we have proven that  we have the</a:t>
            </a:r>
            <a:br/>
            <a:r>
              <a:t>ability to make the most out of our natural recourses creating sustainable businesses.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215999" indent="-21375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Europe’s lowest energy prices and redundant power grid.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215999" indent="-21375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100 % renewable energy.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215999" indent="-21375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Regional industrial eco-system with proven capacity to deliver.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215999" indent="-21375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Prominent clusters in several business areas with close collaborations.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215999" indent="-21375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Ready-to-build sites for new developments.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215999" indent="-21375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Luleå University on Technology: innovation in renewable energy, mining,  sustainable</a:t>
            </a:r>
            <a:br/>
            <a:r>
              <a:t>transportation, ICT, Intelligent Industry processes, smart machines and materials etc. 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215999" indent="-21375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Research &amp; development collaboration with businesses and academia.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215999" indent="-21375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Infrastructure: Major ports, 4 airports, primary rail routs, primary road routes.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215999" indent="-21375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Distinguished competence and talents. </a:t>
            </a:r>
          </a:p>
        </p:txBody>
      </p:sp>
      <p:pic>
        <p:nvPicPr>
          <p:cNvPr id="144" name="image19.jpeg"/>
          <p:cNvPicPr>
            <a:picLocks noChangeAspect="1"/>
          </p:cNvPicPr>
          <p:nvPr/>
        </p:nvPicPr>
        <p:blipFill>
          <a:blip r:embed="rId2">
            <a:extLst/>
          </a:blip>
          <a:srcRect l="14427" t="0" r="19236" b="548"/>
          <a:stretch>
            <a:fillRect/>
          </a:stretch>
        </p:blipFill>
        <p:spPr>
          <a:xfrm>
            <a:off x="6474224" y="1448164"/>
            <a:ext cx="2242742" cy="2241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2" y="0"/>
                </a:moveTo>
                <a:cubicBezTo>
                  <a:pt x="4837" y="0"/>
                  <a:pt x="0" y="4835"/>
                  <a:pt x="0" y="10800"/>
                </a:cubicBezTo>
                <a:cubicBezTo>
                  <a:pt x="0" y="16765"/>
                  <a:pt x="4837" y="21600"/>
                  <a:pt x="10802" y="21600"/>
                </a:cubicBezTo>
                <a:cubicBezTo>
                  <a:pt x="16767" y="21600"/>
                  <a:pt x="21600" y="16765"/>
                  <a:pt x="21600" y="10800"/>
                </a:cubicBezTo>
                <a:cubicBezTo>
                  <a:pt x="21600" y="4835"/>
                  <a:pt x="16767" y="0"/>
                  <a:pt x="10802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/>
        </p:nvSpPr>
        <p:spPr>
          <a:xfrm>
            <a:off x="609599" y="528147"/>
            <a:ext cx="4796735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/>
            <a:r>
              <a:t>Get in touch</a:t>
            </a:r>
          </a:p>
        </p:txBody>
      </p:sp>
      <p:sp>
        <p:nvSpPr>
          <p:cNvPr id="147" name="Shape 147"/>
          <p:cNvSpPr/>
          <p:nvPr/>
        </p:nvSpPr>
        <p:spPr>
          <a:xfrm>
            <a:off x="609600" y="897479"/>
            <a:ext cx="5945605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800"/>
              </a:spcBef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We are ready to tell you more about the opportunities in the region </a:t>
            </a:r>
            <a:br/>
            <a:r>
              <a:t>and happy to share our network and knowledge.</a:t>
            </a:r>
          </a:p>
        </p:txBody>
      </p:sp>
      <p:pic>
        <p:nvPicPr>
          <p:cNvPr id="148" name="image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5236" y="2950659"/>
            <a:ext cx="812712" cy="812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age2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5236" y="1713624"/>
            <a:ext cx="812712" cy="812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age2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70175" y="1713624"/>
            <a:ext cx="812712" cy="812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2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70175" y="2950659"/>
            <a:ext cx="812712" cy="812712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/>
          <p:nvPr/>
        </p:nvSpPr>
        <p:spPr>
          <a:xfrm>
            <a:off x="4140498" y="1833746"/>
            <a:ext cx="4572001" cy="594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30000"/>
              </a:lnSpc>
              <a:defRPr b="1" sz="800">
                <a:latin typeface="Open Sans"/>
                <a:ea typeface="Open Sans"/>
                <a:cs typeface="Open Sans"/>
                <a:sym typeface="Open Sans"/>
              </a:defRPr>
            </a:pPr>
            <a:r>
              <a:t>Natalie Sidén</a:t>
            </a:r>
          </a:p>
          <a:p>
            <a:pPr>
              <a:lnSpc>
                <a:spcPct val="130000"/>
              </a:lnSpc>
              <a:defRPr sz="8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Investment Manager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>
              <a:lnSpc>
                <a:spcPct val="130000"/>
              </a:lnSpc>
              <a:defRPr sz="8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natalie@investinnorrbotten.se</a:t>
            </a:r>
          </a:p>
        </p:txBody>
      </p:sp>
      <p:sp>
        <p:nvSpPr>
          <p:cNvPr id="153" name="Shape 153"/>
          <p:cNvSpPr/>
          <p:nvPr/>
        </p:nvSpPr>
        <p:spPr>
          <a:xfrm>
            <a:off x="4140498" y="3190906"/>
            <a:ext cx="4572001" cy="594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30000"/>
              </a:lnSpc>
              <a:defRPr b="1" sz="800">
                <a:latin typeface="Open Sans"/>
                <a:ea typeface="Open Sans"/>
                <a:cs typeface="Open Sans"/>
                <a:sym typeface="Open Sans"/>
              </a:defRPr>
            </a:pPr>
            <a:r>
              <a:t>Satu Norsten Manninen</a:t>
            </a:r>
          </a:p>
          <a:p>
            <a:pPr>
              <a:lnSpc>
                <a:spcPct val="130000"/>
              </a:lnSpc>
              <a:defRPr sz="8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Investment Manager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>
              <a:lnSpc>
                <a:spcPct val="130000"/>
              </a:lnSpc>
              <a:defRPr sz="8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satu@investinnorrbotten.se</a:t>
            </a:r>
          </a:p>
        </p:txBody>
      </p:sp>
      <p:sp>
        <p:nvSpPr>
          <p:cNvPr id="154" name="Shape 154"/>
          <p:cNvSpPr/>
          <p:nvPr/>
        </p:nvSpPr>
        <p:spPr>
          <a:xfrm>
            <a:off x="1499067" y="1833746"/>
            <a:ext cx="1599527" cy="594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30000"/>
              </a:lnSpc>
              <a:defRPr b="1" sz="800">
                <a:latin typeface="Open Sans"/>
                <a:ea typeface="Open Sans"/>
                <a:cs typeface="Open Sans"/>
                <a:sym typeface="Open Sans"/>
              </a:defRPr>
            </a:pPr>
            <a:r>
              <a:t>Jörgen Eriksson</a:t>
            </a:r>
          </a:p>
          <a:p>
            <a:pPr>
              <a:lnSpc>
                <a:spcPct val="130000"/>
              </a:lnSpc>
              <a:defRPr sz="8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CEO / Investment Director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>
              <a:lnSpc>
                <a:spcPct val="130000"/>
              </a:lnSpc>
              <a:defRPr sz="8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jorgen@investinnorrbotten.se</a:t>
            </a:r>
          </a:p>
        </p:txBody>
      </p:sp>
      <p:sp>
        <p:nvSpPr>
          <p:cNvPr id="155" name="Shape 155"/>
          <p:cNvSpPr/>
          <p:nvPr/>
        </p:nvSpPr>
        <p:spPr>
          <a:xfrm>
            <a:off x="1522032" y="3070781"/>
            <a:ext cx="1529035" cy="594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30000"/>
              </a:lnSpc>
              <a:defRPr b="1" sz="800">
                <a:latin typeface="Open Sans"/>
                <a:ea typeface="Open Sans"/>
                <a:cs typeface="Open Sans"/>
                <a:sym typeface="Open Sans"/>
              </a:defRPr>
            </a:pPr>
            <a:r>
              <a:t>Göran Littorin</a:t>
            </a:r>
          </a:p>
          <a:p>
            <a:pPr>
              <a:lnSpc>
                <a:spcPct val="130000"/>
              </a:lnSpc>
              <a:defRPr sz="8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Investment Manager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>
              <a:lnSpc>
                <a:spcPct val="130000"/>
              </a:lnSpc>
              <a:defRPr sz="8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goran@investinnorrbotten.se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/>
        </p:nvSpPr>
        <p:spPr>
          <a:xfrm>
            <a:off x="1066799" y="1979929"/>
            <a:ext cx="701040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800">
                <a:solidFill>
                  <a:srgbClr val="FFFFFF"/>
                </a:solidFill>
                <a:uFill>
                  <a:solidFill>
                    <a:srgbClr val="0563C1"/>
                  </a:solidFill>
                </a:uFill>
                <a:latin typeface="Open Sans"/>
                <a:ea typeface="Open Sans"/>
                <a:cs typeface="Open Sans"/>
                <a:sym typeface="Open Sans"/>
                <a:hlinkClick r:id="rId2" invalidUrl="" action="" tgtFrame="" tooltip="" history="1" highlightClick="0" endSnd="0"/>
              </a:defRPr>
            </a:lvl1pPr>
          </a:lstStyle>
          <a:p>
            <a:pPr>
              <a:defRPr>
                <a:uFillTx/>
              </a:defRPr>
            </a:pPr>
            <a:r>
              <a:rPr>
                <a:uFill>
                  <a:solidFill>
                    <a:srgbClr val="0563C1"/>
                  </a:solidFill>
                </a:uFill>
                <a:hlinkClick r:id="rId2" invalidUrl="" action="" tgtFrame="" tooltip="" history="1" highlightClick="0" endSnd="0"/>
              </a:rPr>
              <a:t>www.investinnorrbotten.se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/>
        </p:nvSpPr>
        <p:spPr>
          <a:xfrm>
            <a:off x="596899" y="527096"/>
            <a:ext cx="4796735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Swedish government is putting </a:t>
            </a:r>
            <a:br/>
            <a:r>
              <a:t>focus on investment promotive work</a:t>
            </a:r>
          </a:p>
        </p:txBody>
      </p:sp>
      <p:sp>
        <p:nvSpPr>
          <p:cNvPr id="73" name="Shape 73"/>
          <p:cNvSpPr/>
          <p:nvPr/>
        </p:nvSpPr>
        <p:spPr>
          <a:xfrm>
            <a:off x="596899" y="1173427"/>
            <a:ext cx="7368055" cy="232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2000" indent="-21375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New addition to the Swedish Export Strategy with focus on foreign investments.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72000" indent="-21375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Foreign investments contribute to economic growth and increased employment.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72000" indent="-21375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Increased competition forces increased productivity also in the domestic market.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72000" indent="-21375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Co-operations with foreign companies increases level of knowledge and innovation.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72000" indent="-21375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20% of Swedish private workforce is employed by foreign-owned companies.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72000" indent="-21375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50% of Swedish export originates from foreign-owned companies.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72000" indent="-21375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Foreign-owned companies is behind 36% of total private R&amp;D spending in Sweden, 28 billion SEK.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72000" indent="-21375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The competition for foreign investments are harsh – but it is a successful long-term strategy.</a:t>
            </a:r>
          </a:p>
        </p:txBody>
      </p:sp>
      <p:pic>
        <p:nvPicPr>
          <p:cNvPr id="74" name="image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45112" y="152401"/>
            <a:ext cx="1604380" cy="4822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609599" y="528147"/>
            <a:ext cx="4796735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/>
            <a:r>
              <a:t>Our region</a:t>
            </a:r>
          </a:p>
        </p:txBody>
      </p:sp>
      <p:sp>
        <p:nvSpPr>
          <p:cNvPr id="77" name="Shape 77"/>
          <p:cNvSpPr/>
          <p:nvPr/>
        </p:nvSpPr>
        <p:spPr>
          <a:xfrm>
            <a:off x="609599" y="897480"/>
            <a:ext cx="7368055" cy="232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2000" indent="-21375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Norrbotten County – northernmost in Sweden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72000" indent="-21375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Surplus in power production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72000" indent="-21375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Stable power grid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72000" indent="-21375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Power intensive industries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72000" indent="-21375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Excellent logistics and communications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72000" indent="-21375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A population of approx. 200,000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72000" indent="-21375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Lot of investments done and planned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72000" indent="-21375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Socially and politically stable</a:t>
            </a:r>
          </a:p>
        </p:txBody>
      </p:sp>
      <p:pic>
        <p:nvPicPr>
          <p:cNvPr id="78" name="image9.png"/>
          <p:cNvPicPr>
            <a:picLocks noChangeAspect="1"/>
          </p:cNvPicPr>
          <p:nvPr/>
        </p:nvPicPr>
        <p:blipFill>
          <a:blip r:embed="rId2">
            <a:extLst/>
          </a:blip>
          <a:srcRect l="20082" t="0" r="0" b="0"/>
          <a:stretch>
            <a:fillRect/>
          </a:stretch>
        </p:blipFill>
        <p:spPr>
          <a:xfrm>
            <a:off x="4639283" y="9552"/>
            <a:ext cx="4583983" cy="45022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/>
        </p:nvSpPr>
        <p:spPr>
          <a:xfrm>
            <a:off x="584199" y="515447"/>
            <a:ext cx="4796735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/>
            <a:r>
              <a:t>Our mission</a:t>
            </a:r>
          </a:p>
        </p:txBody>
      </p:sp>
      <p:sp>
        <p:nvSpPr>
          <p:cNvPr id="81" name="Shape 81"/>
          <p:cNvSpPr/>
          <p:nvPr/>
        </p:nvSpPr>
        <p:spPr>
          <a:xfrm>
            <a:off x="584200" y="884778"/>
            <a:ext cx="5464343" cy="348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800"/>
              </a:spcBef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Invest in Norrbotten attracts new businesses and investment to </a:t>
            </a:r>
            <a:br/>
            <a:r>
              <a:t>Sweden’s northernmost region by using our unique knowledge </a:t>
            </a:r>
            <a:br/>
            <a:r>
              <a:t>of the regions offer and our extensive international network.  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215999" indent="-21375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Registered company owned by Norrbottens Läns Landsting </a:t>
            </a:r>
            <a:br/>
            <a:r>
              <a:t>and the municipalities of Norrbotten.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179999" indent="-21375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Supporting 14 municipalities in the region.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179999" indent="-21375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Regional, and foreign direct, investment support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179999" indent="-21375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Foreign partner investment support and site development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179999" indent="-21375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Close collaboration as regional partner to Business Sweden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215999" indent="-21375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Assigned task by owners through strategic plan for new investments: 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719999" indent="-18000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Creating international network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719999" indent="-18000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Learning process</a:t>
            </a: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719999" indent="-180000">
              <a:spcBef>
                <a:spcPts val="800"/>
              </a:spcBef>
              <a:buClr>
                <a:schemeClr val="accent3"/>
              </a:buClr>
              <a:buSzPct val="125000"/>
              <a:buFont typeface="Arial"/>
              <a:buChar char="•"/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Developing business areas with regional partners</a:t>
            </a:r>
          </a:p>
        </p:txBody>
      </p:sp>
      <p:pic>
        <p:nvPicPr>
          <p:cNvPr id="82" name="image10.jpeg"/>
          <p:cNvPicPr>
            <a:picLocks noChangeAspect="1"/>
          </p:cNvPicPr>
          <p:nvPr/>
        </p:nvPicPr>
        <p:blipFill>
          <a:blip r:embed="rId2">
            <a:extLst/>
          </a:blip>
          <a:srcRect l="0" t="8287" r="5" b="25013"/>
          <a:stretch>
            <a:fillRect/>
          </a:stretch>
        </p:blipFill>
        <p:spPr>
          <a:xfrm>
            <a:off x="5768283" y="1095375"/>
            <a:ext cx="2945607" cy="2947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584199" y="528147"/>
            <a:ext cx="4796735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/>
            <a:r>
              <a:t>Our investment areas</a:t>
            </a:r>
          </a:p>
        </p:txBody>
      </p:sp>
      <p:sp>
        <p:nvSpPr>
          <p:cNvPr id="85" name="Shape 85"/>
          <p:cNvSpPr/>
          <p:nvPr/>
        </p:nvSpPr>
        <p:spPr>
          <a:xfrm>
            <a:off x="584200" y="897479"/>
            <a:ext cx="8310210" cy="78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800"/>
              </a:spcBef>
              <a:defRPr sz="1100">
                <a:solidFill>
                  <a:srgbClr val="292F3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Previous and planned investments in the region have a net worth of €20 billion</a:t>
            </a:r>
            <a:br/>
            <a:r>
              <a:t> – a trend that are expected to continue in the future. </a:t>
            </a:r>
            <a:endParaRPr sz="1200"/>
          </a:p>
        </p:txBody>
      </p:sp>
      <p:pic>
        <p:nvPicPr>
          <p:cNvPr id="86" name="image1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822" y="1463567"/>
            <a:ext cx="1074914" cy="1074914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hape 87"/>
          <p:cNvSpPr/>
          <p:nvPr/>
        </p:nvSpPr>
        <p:spPr>
          <a:xfrm>
            <a:off x="441390" y="2525842"/>
            <a:ext cx="1463778" cy="240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defRPr b="1" sz="9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/>
            <a:r>
              <a:t>MINING AND STEEL </a:t>
            </a:r>
          </a:p>
        </p:txBody>
      </p:sp>
      <p:pic>
        <p:nvPicPr>
          <p:cNvPr id="88" name="image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5822" y="2893898"/>
            <a:ext cx="1074914" cy="1074915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Shape 89"/>
          <p:cNvSpPr/>
          <p:nvPr/>
        </p:nvSpPr>
        <p:spPr>
          <a:xfrm>
            <a:off x="514698" y="3968811"/>
            <a:ext cx="1317162" cy="240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defRPr b="1" sz="9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/>
            <a:r>
              <a:t>BIOECONOMY</a:t>
            </a:r>
          </a:p>
        </p:txBody>
      </p:sp>
      <p:pic>
        <p:nvPicPr>
          <p:cNvPr id="90" name="image1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69894" y="2893898"/>
            <a:ext cx="1074914" cy="1074915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Shape 91"/>
          <p:cNvSpPr/>
          <p:nvPr/>
        </p:nvSpPr>
        <p:spPr>
          <a:xfrm>
            <a:off x="2748770" y="3968812"/>
            <a:ext cx="1317162" cy="240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defRPr b="1" sz="9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/>
            <a:r>
              <a:t>DATACENTER</a:t>
            </a:r>
          </a:p>
        </p:txBody>
      </p:sp>
      <p:pic>
        <p:nvPicPr>
          <p:cNvPr id="92" name="image1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70336" y="1463567"/>
            <a:ext cx="1074914" cy="1074915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Shape 93"/>
          <p:cNvSpPr/>
          <p:nvPr/>
        </p:nvSpPr>
        <p:spPr>
          <a:xfrm>
            <a:off x="2873411" y="2525842"/>
            <a:ext cx="1067881" cy="240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defRPr b="1" sz="9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/>
            <a:r>
              <a:t>ENERGY</a:t>
            </a:r>
          </a:p>
        </p:txBody>
      </p:sp>
      <p:pic>
        <p:nvPicPr>
          <p:cNvPr id="94" name="image15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117797" y="2893898"/>
            <a:ext cx="1074914" cy="1074915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Shape 95"/>
          <p:cNvSpPr/>
          <p:nvPr/>
        </p:nvSpPr>
        <p:spPr>
          <a:xfrm>
            <a:off x="5183398" y="3968812"/>
            <a:ext cx="943712" cy="240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defRPr b="1" sz="9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/>
            <a:r>
              <a:t>SPACE</a:t>
            </a:r>
          </a:p>
        </p:txBody>
      </p:sp>
      <p:pic>
        <p:nvPicPr>
          <p:cNvPr id="96" name="image16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104849" y="1463567"/>
            <a:ext cx="1074914" cy="1074914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Shape 97"/>
          <p:cNvSpPr/>
          <p:nvPr/>
        </p:nvSpPr>
        <p:spPr>
          <a:xfrm>
            <a:off x="4833185" y="2525842"/>
            <a:ext cx="1644137" cy="240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defRPr b="1" sz="9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/>
            <a:r>
              <a:t>COLD CLIMATE TESTING</a:t>
            </a:r>
          </a:p>
        </p:txBody>
      </p:sp>
      <p:pic>
        <p:nvPicPr>
          <p:cNvPr id="98" name="image17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339362" y="2893899"/>
            <a:ext cx="1074914" cy="1074914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Shape 99"/>
          <p:cNvSpPr/>
          <p:nvPr/>
        </p:nvSpPr>
        <p:spPr>
          <a:xfrm>
            <a:off x="7054751" y="3968812"/>
            <a:ext cx="1644137" cy="240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defRPr b="1" sz="9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/>
            <a:r>
              <a:t>TOURISM INDUSTRY</a:t>
            </a:r>
          </a:p>
        </p:txBody>
      </p:sp>
      <p:pic>
        <p:nvPicPr>
          <p:cNvPr id="100" name="image18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339362" y="1463567"/>
            <a:ext cx="1074914" cy="1074914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Shape 101"/>
          <p:cNvSpPr/>
          <p:nvPr/>
        </p:nvSpPr>
        <p:spPr>
          <a:xfrm>
            <a:off x="6649177" y="2538480"/>
            <a:ext cx="2455286" cy="395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defRPr b="1" sz="9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/>
            <a:r>
              <a:t>URBAN TRANSFORMATION &amp; EXPANSION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7C599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>
            <a:off x="1066799" y="1903729"/>
            <a:ext cx="7010401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/>
            <a:r>
              <a:t>Investment opportunities at the heart of Europe’s fastest growing region</a:t>
            </a:r>
          </a:p>
        </p:txBody>
      </p:sp>
      <p:sp>
        <p:nvSpPr>
          <p:cNvPr id="106" name="Shape 106"/>
          <p:cNvSpPr/>
          <p:nvPr/>
        </p:nvSpPr>
        <p:spPr>
          <a:xfrm>
            <a:off x="3014769" y="1559806"/>
            <a:ext cx="3114463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4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Kapitel 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/>
        </p:nvSpPr>
        <p:spPr>
          <a:xfrm>
            <a:off x="1066799" y="1903729"/>
            <a:ext cx="7010401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/>
            <a:r>
              <a:t>Investment opportunities at the heart of Europe’s fastest growing region</a:t>
            </a:r>
          </a:p>
        </p:txBody>
      </p:sp>
      <p:sp>
        <p:nvSpPr>
          <p:cNvPr id="109" name="Shape 109"/>
          <p:cNvSpPr/>
          <p:nvPr/>
        </p:nvSpPr>
        <p:spPr>
          <a:xfrm>
            <a:off x="3014769" y="1559806"/>
            <a:ext cx="3114463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4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Kapitel 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/>
        </p:nvSpPr>
        <p:spPr>
          <a:xfrm>
            <a:off x="1066799" y="1903729"/>
            <a:ext cx="7010401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/>
            <a:r>
              <a:t>Investment opportunities at the heart of Europe’s fastest growing region</a:t>
            </a:r>
          </a:p>
        </p:txBody>
      </p:sp>
      <p:sp>
        <p:nvSpPr>
          <p:cNvPr id="112" name="Shape 112"/>
          <p:cNvSpPr/>
          <p:nvPr/>
        </p:nvSpPr>
        <p:spPr>
          <a:xfrm>
            <a:off x="3014769" y="1559806"/>
            <a:ext cx="3114463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4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Kapitel 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D995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/>
        </p:nvSpPr>
        <p:spPr>
          <a:xfrm>
            <a:off x="1066799" y="1903729"/>
            <a:ext cx="7010401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/>
            <a:r>
              <a:t>Investment opportunities at the heart of Europe’s fastest growing region</a:t>
            </a:r>
          </a:p>
        </p:txBody>
      </p:sp>
      <p:sp>
        <p:nvSpPr>
          <p:cNvPr id="115" name="Shape 115"/>
          <p:cNvSpPr/>
          <p:nvPr/>
        </p:nvSpPr>
        <p:spPr>
          <a:xfrm>
            <a:off x="3014769" y="1559806"/>
            <a:ext cx="3114463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4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Kapitel 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tartsida">
  <a:themeElements>
    <a:clrScheme name="Startsid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F6FA4"/>
      </a:accent1>
      <a:accent2>
        <a:srgbClr val="6D9951"/>
      </a:accent2>
      <a:accent3>
        <a:srgbClr val="EB6608"/>
      </a:accent3>
      <a:accent4>
        <a:srgbClr val="363F44"/>
      </a:accent4>
      <a:accent5>
        <a:srgbClr val="24B1B2"/>
      </a:accent5>
      <a:accent6>
        <a:srgbClr val="707070"/>
      </a:accent6>
      <a:hlink>
        <a:srgbClr val="0000FF"/>
      </a:hlink>
      <a:folHlink>
        <a:srgbClr val="FF00FF"/>
      </a:folHlink>
    </a:clrScheme>
    <a:fontScheme name="Startsida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Startsid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3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3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tartsida">
  <a:themeElements>
    <a:clrScheme name="Startsid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F6FA4"/>
      </a:accent1>
      <a:accent2>
        <a:srgbClr val="6D9951"/>
      </a:accent2>
      <a:accent3>
        <a:srgbClr val="EB6608"/>
      </a:accent3>
      <a:accent4>
        <a:srgbClr val="363F44"/>
      </a:accent4>
      <a:accent5>
        <a:srgbClr val="24B1B2"/>
      </a:accent5>
      <a:accent6>
        <a:srgbClr val="707070"/>
      </a:accent6>
      <a:hlink>
        <a:srgbClr val="0000FF"/>
      </a:hlink>
      <a:folHlink>
        <a:srgbClr val="FF00FF"/>
      </a:folHlink>
    </a:clrScheme>
    <a:fontScheme name="Startsida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Startsid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3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3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